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3"/>
    <p:sldId id="258" r:id="rId4"/>
    <p:sldId id="257" r:id="rId5"/>
    <p:sldId id="715" r:id="rId6"/>
    <p:sldId id="265" r:id="rId7"/>
    <p:sldId id="730" r:id="rId8"/>
    <p:sldId id="731" r:id="rId9"/>
    <p:sldId id="732" r:id="rId10"/>
    <p:sldId id="736" r:id="rId11"/>
    <p:sldId id="733" r:id="rId12"/>
    <p:sldId id="734" r:id="rId13"/>
    <p:sldId id="740" r:id="rId14"/>
    <p:sldId id="741" r:id="rId15"/>
    <p:sldId id="739" r:id="rId17"/>
    <p:sldId id="742" r:id="rId18"/>
    <p:sldId id="710" r:id="rId1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mqin" initials="w" lastIdx="1" clrIdx="0"/>
  <p:cmAuthor id="2" name="NUC" initials="N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724" autoAdjust="0"/>
  </p:normalViewPr>
  <p:slideViewPr>
    <p:cSldViewPr snapToGrid="0">
      <p:cViewPr varScale="1">
        <p:scale>
          <a:sx n="149" d="100"/>
          <a:sy n="149" d="100"/>
        </p:scale>
        <p:origin x="2140" y="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commentAuthors" Target="commentAuthors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A0F4EA-DC3A-40EF-92D0-D08CCCEEB260}" type="datetimeFigureOut">
              <a:rPr lang="en-US" smtClean="0"/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F9C9EB-CA76-4710-89D9-8F5F4D08B54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9C9EB-CA76-4710-89D9-8F5F4D08B54B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0DF6-285F-42D4-A0E8-74E4502D80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C38A-D483-44C1-A644-E841A329FC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0DF6-285F-42D4-A0E8-74E4502D80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C38A-D483-44C1-A644-E841A329FC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0DF6-285F-42D4-A0E8-74E4502D80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C38A-D483-44C1-A644-E841A329FC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0DF6-285F-42D4-A0E8-74E4502D80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C38A-D483-44C1-A644-E841A329FC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0DF6-285F-42D4-A0E8-74E4502D80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C38A-D483-44C1-A644-E841A329FC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0DF6-285F-42D4-A0E8-74E4502D80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C38A-D483-44C1-A644-E841A329FC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0DF6-285F-42D4-A0E8-74E4502D80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C38A-D483-44C1-A644-E841A329FC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0DF6-285F-42D4-A0E8-74E4502D80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C38A-D483-44C1-A644-E841A329FC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0DF6-285F-42D4-A0E8-74E4502D80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C38A-D483-44C1-A644-E841A329FC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0DF6-285F-42D4-A0E8-74E4502D80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C38A-D483-44C1-A644-E841A329FC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0DF6-285F-42D4-A0E8-74E4502D80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C38A-D483-44C1-A644-E841A329FC1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20DF6-285F-42D4-A0E8-74E4502D80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AC38A-D483-44C1-A644-E841A329FC1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tags" Target="../tags/tag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55639" y="1004508"/>
            <a:ext cx="8632722" cy="189831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70C0"/>
                </a:solidFill>
                <a:latin typeface="Arial Black" panose="020B0A04020102020204" pitchFamily="34" charset="0"/>
              </a:rPr>
              <a:t>Status of NFPSS MX Beamlines at SSRF</a:t>
            </a:r>
            <a:endParaRPr lang="zh-CN" altLang="en-US" dirty="0">
              <a:solidFill>
                <a:srgbClr val="0070C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11277" y="3602038"/>
            <a:ext cx="8170607" cy="2346478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2400" dirty="0" err="1">
                <a:solidFill>
                  <a:srgbClr val="C00000"/>
                </a:solidFill>
                <a:latin typeface="Arial Black" panose="020B0A04020102020204" pitchFamily="34" charset="0"/>
                <a:cs typeface="Arial" panose="020B0604020202090204" pitchFamily="34" charset="0"/>
              </a:rPr>
              <a:t>Wenming</a:t>
            </a:r>
            <a:r>
              <a:rPr lang="en-US" altLang="zh-CN" sz="2400" dirty="0">
                <a:solidFill>
                  <a:srgbClr val="C00000"/>
                </a:solidFill>
                <a:latin typeface="Arial Black" panose="020B0A04020102020204" pitchFamily="34" charset="0"/>
                <a:cs typeface="Arial" panose="020B0604020202090204" pitchFamily="34" charset="0"/>
              </a:rPr>
              <a:t> Qin</a:t>
            </a:r>
            <a:endParaRPr lang="en-US" altLang="zh-CN" sz="2400" dirty="0">
              <a:solidFill>
                <a:srgbClr val="C00000"/>
              </a:solidFill>
              <a:latin typeface="Arial Black" panose="020B0A04020102020204" pitchFamily="34" charset="0"/>
              <a:cs typeface="Arial" panose="020B0604020202090204" pitchFamily="34" charset="0"/>
            </a:endParaRPr>
          </a:p>
          <a:p>
            <a:endParaRPr lang="en-US" altLang="zh-CN" sz="2400" dirty="0">
              <a:solidFill>
                <a:srgbClr val="C00000"/>
              </a:solidFill>
              <a:latin typeface="Arial Black" panose="020B0A04020102020204" pitchFamily="34" charset="0"/>
              <a:cs typeface="Arial" panose="020B0604020202090204" pitchFamily="34" charset="0"/>
            </a:endParaRPr>
          </a:p>
          <a:p>
            <a:pPr>
              <a:lnSpc>
                <a:spcPct val="160000"/>
              </a:lnSpc>
            </a:pPr>
            <a:r>
              <a:rPr lang="en-US" altLang="zh-CN" sz="2000" dirty="0">
                <a:solidFill>
                  <a:srgbClr val="C00000"/>
                </a:solidFill>
                <a:latin typeface="Arial Black" panose="020B0A04020102020204" pitchFamily="34" charset="0"/>
                <a:cs typeface="Arial" panose="020B0604020202090204" pitchFamily="34" charset="0"/>
              </a:rPr>
              <a:t>National Facility for Protein Science in Shanghai (NFPSS)</a:t>
            </a:r>
            <a:endParaRPr lang="en-US" altLang="zh-CN" sz="2000" dirty="0">
              <a:solidFill>
                <a:srgbClr val="C00000"/>
              </a:solidFill>
              <a:latin typeface="Arial Black" panose="020B0A04020102020204" pitchFamily="34" charset="0"/>
              <a:cs typeface="Arial" panose="020B0604020202090204" pitchFamily="34" charset="0"/>
            </a:endParaRPr>
          </a:p>
          <a:p>
            <a:pPr>
              <a:lnSpc>
                <a:spcPct val="160000"/>
              </a:lnSpc>
            </a:pPr>
            <a:r>
              <a:rPr lang="en-US" altLang="zh-CN" sz="2000" dirty="0">
                <a:solidFill>
                  <a:srgbClr val="C00000"/>
                </a:solidFill>
                <a:latin typeface="Arial Black" panose="020B0A04020102020204" pitchFamily="34" charset="0"/>
                <a:cs typeface="Arial" panose="020B0604020202090204" pitchFamily="34" charset="0"/>
              </a:rPr>
              <a:t>/Shanghai Synchrotron Radiation Facility (SSRF)</a:t>
            </a:r>
            <a:endParaRPr lang="en-US" altLang="zh-CN" sz="2000" dirty="0">
              <a:solidFill>
                <a:srgbClr val="C00000"/>
              </a:solidFill>
              <a:latin typeface="Arial Black" panose="020B0A04020102020204" pitchFamily="34" charset="0"/>
              <a:cs typeface="Arial" panose="020B0604020202090204" pitchFamily="34" charset="0"/>
            </a:endParaRPr>
          </a:p>
          <a:p>
            <a:endParaRPr lang="en-US" altLang="zh-CN" sz="2000" dirty="0">
              <a:solidFill>
                <a:srgbClr val="C00000"/>
              </a:solidFill>
              <a:latin typeface="Arial Black" panose="020B0A04020102020204" pitchFamily="34" charset="0"/>
              <a:cs typeface="Arial" panose="020B0604020202090204" pitchFamily="34" charset="0"/>
            </a:endParaRPr>
          </a:p>
          <a:p>
            <a:r>
              <a:rPr lang="en-US" altLang="zh-CN" sz="2000" dirty="0">
                <a:solidFill>
                  <a:srgbClr val="C00000"/>
                </a:solidFill>
                <a:latin typeface="Arial Black" panose="020B0A04020102020204" pitchFamily="34" charset="0"/>
                <a:cs typeface="Arial" panose="020B0604020202090204" pitchFamily="34" charset="0"/>
              </a:rPr>
              <a:t>May, 2024</a:t>
            </a:r>
            <a:endParaRPr lang="zh-CN" altLang="en-US" sz="2000" dirty="0">
              <a:solidFill>
                <a:srgbClr val="C00000"/>
              </a:solidFill>
              <a:latin typeface="Arial Black" panose="020B0A0402010202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75"/>
    </mc:Choice>
    <mc:Fallback>
      <p:transition spd="slow" advTm="1517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98873"/>
            <a:ext cx="7886700" cy="87422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lvl="0" algn="ctr">
              <a:buClrTx/>
              <a:buSzTx/>
              <a:buFontTx/>
            </a:pPr>
            <a:r>
              <a:rPr lang="en-US" altLang="zh-CN" sz="3600" dirty="0">
                <a:latin typeface="Arial Black" panose="020B0A04020102020204" pitchFamily="34" charset="0"/>
                <a:sym typeface="+mn-ea"/>
              </a:rPr>
              <a:t>Developments since last meeting</a:t>
            </a:r>
            <a:endParaRPr lang="en-US" altLang="zh-CN" sz="3600" dirty="0">
              <a:latin typeface="Arial Black" panose="020B0A04020102020204" pitchFamily="3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73150"/>
            <a:ext cx="8237855" cy="2303780"/>
          </a:xfrm>
        </p:spPr>
        <p:txBody>
          <a:bodyPr>
            <a:noAutofit/>
          </a:bodyPr>
          <a:lstStyle/>
          <a:p>
            <a:r>
              <a:rPr lang="en-US" sz="2400" dirty="0">
                <a:latin typeface="Arial Regular" panose="020B0604020202090204" charset="0"/>
                <a:cs typeface="Arial Regular" panose="020B0604020202090204" charset="0"/>
              </a:rPr>
              <a:t>Set up </a:t>
            </a:r>
            <a:r>
              <a:rPr lang="en-US" sz="2400" dirty="0" err="1">
                <a:latin typeface="Arial Regular" panose="020B0604020202090204" charset="0"/>
                <a:cs typeface="Arial Regular" panose="020B0604020202090204" charset="0"/>
              </a:rPr>
              <a:t>mxcube</a:t>
            </a:r>
            <a:r>
              <a:rPr lang="en-US" sz="2400" dirty="0">
                <a:latin typeface="Arial Regular" panose="020B0604020202090204" charset="0"/>
                <a:cs typeface="Arial Regular" panose="020B0604020202090204" charset="0"/>
              </a:rPr>
              <a:t> at BL18U1</a:t>
            </a:r>
            <a:endParaRPr lang="en-US" sz="2400" dirty="0">
              <a:latin typeface="Arial Regular" panose="020B0604020202090204" charset="0"/>
              <a:cs typeface="Arial Regular" panose="020B0604020202090204" charset="0"/>
            </a:endParaRPr>
          </a:p>
          <a:p>
            <a:r>
              <a:rPr lang="en-US" sz="2400" dirty="0">
                <a:latin typeface="Arial Regular" panose="020B0604020202090204" charset="0"/>
                <a:cs typeface="Arial Regular" panose="020B0604020202090204" charset="0"/>
              </a:rPr>
              <a:t>Use multithreading to run auto processing pipeline</a:t>
            </a:r>
            <a:endParaRPr lang="en-US" sz="2400" dirty="0">
              <a:latin typeface="Arial Regular" panose="020B0604020202090204" charset="0"/>
              <a:cs typeface="Arial Regular" panose="020B0604020202090204" charset="0"/>
            </a:endParaRPr>
          </a:p>
          <a:p>
            <a:r>
              <a:rPr lang="en-US" sz="2400" dirty="0">
                <a:latin typeface="Arial Regular" panose="020B0604020202090204" charset="0"/>
                <a:cs typeface="Arial Regular" panose="020B0604020202090204" charset="0"/>
              </a:rPr>
              <a:t>Configure and make raster scan available in bl19u1</a:t>
            </a:r>
            <a:endParaRPr lang="en-US" sz="2400" dirty="0">
              <a:latin typeface="Arial Regular" panose="020B0604020202090204" charset="0"/>
              <a:cs typeface="Arial Regular" panose="020B0604020202090204" charset="0"/>
            </a:endParaRPr>
          </a:p>
          <a:p>
            <a:r>
              <a:rPr lang="en-US" sz="2400" dirty="0">
                <a:latin typeface="Arial Regular" panose="020B0604020202090204" charset="0"/>
                <a:cs typeface="Arial Regular" panose="020B0604020202090204" charset="0"/>
              </a:rPr>
              <a:t>Add monitoring screens on UI </a:t>
            </a:r>
            <a:r>
              <a:rPr lang="zh-CN" altLang="en-US" sz="2400" dirty="0">
                <a:latin typeface="Arial Regular" panose="020B0604020202090204" charset="0"/>
                <a:cs typeface="Arial Regular" panose="020B0604020202090204" charset="0"/>
              </a:rPr>
              <a:t>（</a:t>
            </a:r>
            <a:r>
              <a:rPr lang="en-US" altLang="zh-CN" sz="2400" dirty="0">
                <a:latin typeface="Arial Regular" panose="020B0604020202090204" charset="0"/>
                <a:cs typeface="Arial Regular" panose="020B0604020202090204" charset="0"/>
              </a:rPr>
              <a:t>last training course</a:t>
            </a:r>
            <a:r>
              <a:rPr lang="zh-CN" altLang="en-US" sz="2400" dirty="0">
                <a:latin typeface="Arial Regular" panose="020B0604020202090204" charset="0"/>
                <a:cs typeface="Arial Regular" panose="020B0604020202090204" charset="0"/>
              </a:rPr>
              <a:t>）</a:t>
            </a:r>
            <a:endParaRPr lang="en-US" sz="2400" dirty="0">
              <a:latin typeface="Arial Regular" panose="020B0604020202090204" charset="0"/>
              <a:cs typeface="Arial Regular" panose="020B0604020202090204" charset="0"/>
            </a:endParaRPr>
          </a:p>
          <a:p>
            <a:r>
              <a:rPr lang="en-US" sz="2400" dirty="0">
                <a:latin typeface="Arial Regular" panose="020B0604020202090204" charset="0"/>
                <a:cs typeface="Arial Regular" panose="020B0604020202090204" charset="0"/>
              </a:rPr>
              <a:t>Fix bugs such as can not stop the queue</a:t>
            </a:r>
            <a:endParaRPr lang="en-US" sz="2400" dirty="0">
              <a:latin typeface="Arial Regular" panose="020B0604020202090204" charset="0"/>
              <a:cs typeface="Arial Regular" panose="020B0604020202090204" charset="0"/>
            </a:endParaRPr>
          </a:p>
          <a:p>
            <a:endParaRPr lang="en-US" sz="2400" dirty="0">
              <a:latin typeface="Arial Regular" panose="020B0604020202090204" charset="0"/>
              <a:cs typeface="Arial Regular" panose="020B0604020202090204" charset="0"/>
            </a:endParaRPr>
          </a:p>
          <a:p>
            <a:endParaRPr lang="en-US" sz="2400" dirty="0">
              <a:latin typeface="Arial Regular" panose="020B0604020202090204" charset="0"/>
              <a:cs typeface="Arial Regular" panose="020B0604020202090204" charset="0"/>
            </a:endParaRPr>
          </a:p>
          <a:p>
            <a:endParaRPr lang="en-US" sz="2400" dirty="0">
              <a:latin typeface="Arial Regular" panose="020B0604020202090204" charset="0"/>
              <a:cs typeface="Arial Regular" panose="020B0604020202090204" charset="0"/>
            </a:endParaRPr>
          </a:p>
          <a:p>
            <a:endParaRPr lang="en-US" sz="2400" dirty="0">
              <a:latin typeface="Arial Regular" panose="020B0604020202090204" charset="0"/>
              <a:cs typeface="Arial Regular" panose="020B0604020202090204" charset="0"/>
            </a:endParaRPr>
          </a:p>
          <a:p>
            <a:endParaRPr lang="en-US" sz="2400" dirty="0">
              <a:latin typeface="Arial Regular" panose="020B0604020202090204" charset="0"/>
              <a:cs typeface="Arial Regular" panose="020B060402020209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365" y="3442970"/>
            <a:ext cx="2712085" cy="1714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647" y="5958762"/>
            <a:ext cx="3794626" cy="67526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92" y="3429125"/>
            <a:ext cx="4987636" cy="2448774"/>
          </a:xfrm>
          <a:prstGeom prst="rect">
            <a:avLst/>
          </a:prstGeom>
        </p:spPr>
      </p:pic>
      <p:sp>
        <p:nvSpPr>
          <p:cNvPr id="9" name="下箭头 8"/>
          <p:cNvSpPr/>
          <p:nvPr/>
        </p:nvSpPr>
        <p:spPr>
          <a:xfrm>
            <a:off x="2846012" y="5568019"/>
            <a:ext cx="672576" cy="3907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931" y="5409861"/>
            <a:ext cx="2959680" cy="96287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98873"/>
            <a:ext cx="7886700" cy="87422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lvl="0" algn="ctr">
              <a:buClrTx/>
              <a:buSzTx/>
              <a:buFontTx/>
            </a:pPr>
            <a:r>
              <a:rPr lang="en-US" altLang="zh-CN" sz="3600" dirty="0">
                <a:latin typeface="Arial Black" panose="020B0A04020102020204" pitchFamily="34" charset="0"/>
                <a:sym typeface="+mn-ea"/>
              </a:rPr>
              <a:t>Developments since last meeting</a:t>
            </a:r>
            <a:endParaRPr lang="en-US" altLang="zh-CN" sz="3600" dirty="0">
              <a:latin typeface="Arial Black" panose="020B0A04020102020204" pitchFamily="3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76985"/>
            <a:ext cx="7886700" cy="4963795"/>
          </a:xfrm>
        </p:spPr>
        <p:txBody>
          <a:bodyPr/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Configuring LDAP for login authentication in </a:t>
            </a:r>
            <a:r>
              <a:rPr lang="en-US" altLang="zh-CN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mxcube</a:t>
            </a:r>
            <a:r>
              <a:rPr lang="en-US" altLang="zh-C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and </a:t>
            </a:r>
            <a:r>
              <a:rPr lang="en-US" altLang="zh-CN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ispyb</a:t>
            </a:r>
            <a:r>
              <a:rPr lang="en-US" altLang="zh-C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.</a:t>
            </a:r>
            <a:endParaRPr lang="en-US" altLang="zh-C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Completed configuration of </a:t>
            </a:r>
            <a:r>
              <a:rPr lang="en-US" altLang="zh-CN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ispyb</a:t>
            </a:r>
            <a:r>
              <a:rPr lang="en-US" altLang="zh-C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Shipment.</a:t>
            </a:r>
            <a:endParaRPr lang="en-US" altLang="zh-C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Integrated </a:t>
            </a:r>
            <a:r>
              <a:rPr lang="en-US" altLang="zh-CN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ispyb</a:t>
            </a:r>
            <a:r>
              <a:rPr lang="en-US" altLang="zh-C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into </a:t>
            </a:r>
            <a:r>
              <a:rPr lang="en-US" altLang="zh-CN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mxcube</a:t>
            </a:r>
            <a:r>
              <a:rPr lang="en-US" altLang="zh-C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; data collection information can now be saved.</a:t>
            </a:r>
            <a:endParaRPr lang="en-US" altLang="zh-C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Configured </a:t>
            </a:r>
            <a:r>
              <a:rPr lang="en-US" altLang="zh-CN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py-ispyb-ui</a:t>
            </a:r>
            <a:r>
              <a:rPr lang="en-US" altLang="zh-C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as the user interface.</a:t>
            </a:r>
            <a:endParaRPr lang="en-US" altLang="zh-CN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en-US" altLang="zh-C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Integrated edna2 into </a:t>
            </a:r>
            <a:r>
              <a:rPr lang="en-US" altLang="zh-CN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mxcube</a:t>
            </a:r>
            <a:r>
              <a:rPr lang="en-US" altLang="zh-CN" dirty="0">
                <a:solidFill>
                  <a:srgbClr val="0D0D0D"/>
                </a:solidFill>
                <a:highlight>
                  <a:srgbClr val="FFFFFF"/>
                </a:highlight>
                <a:latin typeface="ui-sans-serif"/>
              </a:rPr>
              <a:t>,</a:t>
            </a:r>
            <a:r>
              <a:rPr lang="en-US" altLang="zh-C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altLang="zh-CN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Characterisation</a:t>
            </a:r>
            <a:r>
              <a:rPr lang="en-US" altLang="zh-C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task configuration is complete except for the BEST processing program.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98873"/>
            <a:ext cx="7886700" cy="87422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lvl="0" algn="ctr">
              <a:buClrTx/>
              <a:buSzTx/>
              <a:buFontTx/>
            </a:pPr>
            <a:r>
              <a:rPr lang="en-US" altLang="zh-CN" sz="3600" dirty="0">
                <a:latin typeface="Arial Black" panose="020B0A04020102020204" pitchFamily="34" charset="0"/>
                <a:sym typeface="+mn-ea"/>
              </a:rPr>
              <a:t>Developments since last meeting</a:t>
            </a:r>
            <a:endParaRPr lang="en-US" altLang="zh-CN" sz="3600" dirty="0">
              <a:latin typeface="Arial Black" panose="020B0A04020102020204" pitchFamily="3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9304"/>
            <a:ext cx="7886700" cy="4351338"/>
          </a:xfrm>
        </p:spPr>
        <p:txBody>
          <a:bodyPr/>
          <a:lstStyle/>
          <a:p>
            <a:r>
              <a:rPr lang="en-US" dirty="0"/>
              <a:t>I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93503"/>
            <a:ext cx="9144000" cy="387099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98873"/>
            <a:ext cx="7886700" cy="87422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lvl="0" algn="ctr">
              <a:buClrTx/>
              <a:buSzTx/>
              <a:buFontTx/>
            </a:pPr>
            <a:r>
              <a:rPr lang="en-US" altLang="zh-CN" sz="3600" dirty="0">
                <a:latin typeface="Arial Black" panose="020B0A04020102020204" pitchFamily="34" charset="0"/>
                <a:sym typeface="+mn-ea"/>
              </a:rPr>
              <a:t>Developments since last meeting</a:t>
            </a:r>
            <a:endParaRPr lang="en-US" altLang="zh-CN" sz="3600" dirty="0">
              <a:latin typeface="Arial Black" panose="020B0A04020102020204" pitchFamily="34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252" y="1289703"/>
            <a:ext cx="9144000" cy="3670930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98873"/>
            <a:ext cx="7886700" cy="8742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3600" dirty="0">
                <a:latin typeface="Arial Black" panose="020B0A04020102020204" pitchFamily="34" charset="0"/>
                <a:sym typeface="+mn-ea"/>
              </a:rPr>
              <a:t>Plans for the next six months</a:t>
            </a:r>
            <a:endParaRPr lang="en-US" altLang="zh-CN" sz="3600" dirty="0">
              <a:latin typeface="Arial Black" panose="020B0A04020102020204" pitchFamily="3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9304"/>
            <a:ext cx="78867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Arial Regular" panose="020B0604020202090204" charset="0"/>
                <a:cs typeface="Arial Regular" panose="020B0604020202090204" charset="0"/>
              </a:rPr>
              <a:t>Install FLEX-ED35 from </a:t>
            </a:r>
            <a:r>
              <a:rPr lang="en-US" altLang="zh-CN" sz="2400" dirty="0" err="1">
                <a:latin typeface="Arial Regular" panose="020B0604020202090204" charset="0"/>
                <a:cs typeface="Arial Regular" panose="020B0604020202090204" charset="0"/>
              </a:rPr>
              <a:t>Arinax</a:t>
            </a:r>
            <a:r>
              <a:rPr lang="en-US" altLang="zh-CN" sz="2400" dirty="0">
                <a:latin typeface="Arial Regular" panose="020B0604020202090204" charset="0"/>
                <a:cs typeface="Arial Regular" panose="020B0604020202090204" charset="0"/>
              </a:rPr>
              <a:t> at BL19U1.</a:t>
            </a:r>
            <a:endParaRPr lang="en-US" altLang="zh-CN" sz="2400" dirty="0">
              <a:latin typeface="Arial Regular" panose="020B0604020202090204" charset="0"/>
              <a:cs typeface="Arial Regular" panose="020B06040202020902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Arial Regular" panose="020B0604020202090204" charset="0"/>
                <a:cs typeface="Arial Regular" panose="020B0604020202090204" charset="0"/>
              </a:rPr>
              <a:t>Complete the configuration of </a:t>
            </a:r>
            <a:r>
              <a:rPr lang="en-US" altLang="zh-CN" sz="2400" dirty="0" err="1">
                <a:latin typeface="Arial Regular" panose="020B0604020202090204" charset="0"/>
                <a:cs typeface="Arial Regular" panose="020B0604020202090204" charset="0"/>
              </a:rPr>
              <a:t>ISPyB</a:t>
            </a:r>
            <a:r>
              <a:rPr lang="en-US" altLang="zh-CN" sz="2400" dirty="0">
                <a:latin typeface="Arial Regular" panose="020B0604020202090204" charset="0"/>
                <a:cs typeface="Arial Regular" panose="020B0604020202090204" charset="0"/>
              </a:rPr>
              <a:t> and connect the database with </a:t>
            </a:r>
            <a:r>
              <a:rPr lang="en-US" altLang="zh-CN" sz="2400" dirty="0" err="1">
                <a:latin typeface="Arial Regular" panose="020B0604020202090204" charset="0"/>
                <a:cs typeface="Arial Regular" panose="020B0604020202090204" charset="0"/>
              </a:rPr>
              <a:t>MXCuBE</a:t>
            </a:r>
            <a:r>
              <a:rPr lang="en-US" altLang="zh-CN" sz="2400" dirty="0">
                <a:latin typeface="Arial Regular" panose="020B0604020202090204" charset="0"/>
                <a:cs typeface="Arial Regular" panose="020B0604020202090204" charset="0"/>
              </a:rPr>
              <a:t>.</a:t>
            </a:r>
            <a:endParaRPr lang="en-US" altLang="zh-CN" sz="2400" dirty="0">
              <a:latin typeface="Arial Regular" panose="020B0604020202090204" charset="0"/>
              <a:cs typeface="Arial Regular" panose="020B06040202020902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Arial Regular" panose="020B0604020202090204" charset="0"/>
                <a:cs typeface="Arial Regular" panose="020B0604020202090204" charset="0"/>
              </a:rPr>
              <a:t>Complete the function of automatic sample mounting, centering and collection.</a:t>
            </a:r>
            <a:endParaRPr lang="en-US" altLang="zh-CN" sz="2400" dirty="0">
              <a:latin typeface="Arial Regular" panose="020B0604020202090204" charset="0"/>
              <a:cs typeface="Arial Regular" panose="020B0604020202090204" charset="0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Arial Regular" panose="020B0604020202090204" charset="0"/>
              <a:cs typeface="Arial Regular" panose="020B0604020202090204" charset="0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Arial Regular" panose="020B0604020202090204" charset="0"/>
              <a:cs typeface="Arial Regular" panose="020B0604020202090204" charset="0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Arial Regular" panose="020B0604020202090204" charset="0"/>
              <a:cs typeface="Arial Regular" panose="020B0604020202090204" charset="0"/>
            </a:endParaRPr>
          </a:p>
          <a:p>
            <a:endParaRPr lang="en-US" altLang="zh-CN" sz="2400" dirty="0">
              <a:latin typeface="Arial Regular" panose="020B0604020202090204" charset="0"/>
              <a:cs typeface="Arial Regular" panose="020B060402020209020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762" y="4491373"/>
            <a:ext cx="2639648" cy="186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6814103" y="3929512"/>
            <a:ext cx="1701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zh-CN" b="0" i="0" dirty="0">
                <a:solidFill>
                  <a:srgbClr val="800080"/>
                </a:solidFill>
                <a:effectLst/>
                <a:latin typeface="Roboto" panose="02000000000000000000" pitchFamily="2" charset="0"/>
              </a:rPr>
              <a:t>FLEX-ED35</a:t>
            </a:r>
            <a:endParaRPr lang="en-US" altLang="zh-CN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98873"/>
            <a:ext cx="7886700" cy="8742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3600" dirty="0">
                <a:latin typeface="Arial Black" panose="020B0A04020102020204" pitchFamily="34" charset="0"/>
                <a:sym typeface="+mn-ea"/>
              </a:rPr>
              <a:t>Q</a:t>
            </a:r>
            <a:r>
              <a:rPr lang="en-US" altLang="zh-CN" sz="3600" dirty="0">
                <a:latin typeface="Arial Black" panose="020B0A04020102020204" pitchFamily="34" charset="0"/>
                <a:sym typeface="+mn-ea"/>
              </a:rPr>
              <a:t>uestion</a:t>
            </a:r>
            <a:endParaRPr lang="en-US" altLang="zh-CN" sz="3600" dirty="0">
              <a:latin typeface="Arial Black" panose="020B0A04020102020204" pitchFamily="3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9530"/>
            <a:ext cx="7886700" cy="4351655"/>
          </a:xfrm>
        </p:spPr>
        <p:txBody>
          <a:bodyPr>
            <a:normAutofit lnSpcReduction="20000"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>
                <a:latin typeface="Arial Regular" panose="020B0604020202090204" charset="0"/>
                <a:cs typeface="Arial Regular" panose="020B0604020202090204" charset="0"/>
              </a:rPr>
              <a:t>Are the data collection and processing results saved to </a:t>
            </a:r>
            <a:r>
              <a:rPr lang="en-US" altLang="zh-CN" sz="2400" dirty="0" err="1">
                <a:latin typeface="Arial Regular" panose="020B0604020202090204" charset="0"/>
                <a:cs typeface="Arial Regular" panose="020B0604020202090204" charset="0"/>
              </a:rPr>
              <a:t>ISPyB</a:t>
            </a:r>
            <a:r>
              <a:rPr lang="en-US" altLang="zh-CN" sz="2400" dirty="0">
                <a:latin typeface="Arial Regular" panose="020B0604020202090204" charset="0"/>
                <a:cs typeface="Arial Regular" panose="020B0604020202090204" charset="0"/>
              </a:rPr>
              <a:t> through </a:t>
            </a:r>
            <a:r>
              <a:rPr lang="en-US" altLang="zh-CN" sz="2400" dirty="0" err="1">
                <a:latin typeface="Arial Regular" panose="020B0604020202090204" charset="0"/>
                <a:cs typeface="Arial Regular" panose="020B0604020202090204" charset="0"/>
              </a:rPr>
              <a:t>offline_processing</a:t>
            </a:r>
            <a:r>
              <a:rPr lang="en-US" altLang="zh-CN" sz="2400" dirty="0">
                <a:latin typeface="Arial Regular" panose="020B0604020202090204" charset="0"/>
                <a:cs typeface="Arial Regular" panose="020B0604020202090204" charset="0"/>
              </a:rPr>
              <a:t> or </a:t>
            </a:r>
            <a:r>
              <a:rPr lang="en-US" altLang="zh-CN" sz="2400" dirty="0" err="1">
                <a:latin typeface="Arial Regular" panose="020B0604020202090204" charset="0"/>
                <a:cs typeface="Arial Regular" panose="020B0604020202090204" charset="0"/>
              </a:rPr>
              <a:t>online_processing</a:t>
            </a:r>
            <a:r>
              <a:rPr lang="en-US" altLang="zh-CN" sz="2400" dirty="0">
                <a:latin typeface="Arial Regular" panose="020B0604020202090204" charset="0"/>
                <a:cs typeface="Arial Regular" panose="020B0604020202090204" charset="0"/>
              </a:rPr>
              <a:t>?</a:t>
            </a:r>
            <a:endParaRPr lang="en-US" altLang="zh-CN" sz="2400" dirty="0">
              <a:latin typeface="Arial Regular" panose="020B0604020202090204" charset="0"/>
              <a:cs typeface="Arial Regular" panose="020B0604020202090204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latin typeface="Arial Regular" panose="020B0604020202090204" charset="0"/>
                <a:cs typeface="Arial Regular" panose="020B0604020202090204" charset="0"/>
              </a:rPr>
              <a:t>Is there a branch of </a:t>
            </a:r>
            <a:r>
              <a:rPr lang="en-US" altLang="zh-CN" sz="2400" dirty="0" err="1">
                <a:latin typeface="Arial Regular" panose="020B0604020202090204" charset="0"/>
                <a:cs typeface="Arial Regular" panose="020B0604020202090204" charset="0"/>
              </a:rPr>
              <a:t>MXCuBE</a:t>
            </a:r>
            <a:r>
              <a:rPr lang="en-US" altLang="zh-CN" sz="2400" dirty="0">
                <a:latin typeface="Arial Regular" panose="020B0604020202090204" charset="0"/>
                <a:cs typeface="Arial Regular" panose="020B0604020202090204" charset="0"/>
              </a:rPr>
              <a:t> that integrates EDNA2?</a:t>
            </a:r>
            <a:endParaRPr lang="en-US" altLang="zh-CN" sz="2400" dirty="0">
              <a:latin typeface="Arial Regular" panose="020B0604020202090204" charset="0"/>
              <a:cs typeface="Arial Regular" panose="020B0604020202090204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latin typeface="Arial Regular" panose="020B0604020202090204" charset="0"/>
                <a:cs typeface="Arial Regular" panose="020B0604020202090204" charset="0"/>
              </a:rPr>
              <a:t>What is the function of workflow: ednaparams.xml in </a:t>
            </a:r>
            <a:r>
              <a:rPr lang="en-US" altLang="zh-CN" sz="2400" dirty="0" err="1">
                <a:latin typeface="Arial Regular" panose="020B0604020202090204" charset="0"/>
                <a:cs typeface="Arial Regular" panose="020B0604020202090204" charset="0"/>
              </a:rPr>
              <a:t>beamline_config.yml</a:t>
            </a:r>
            <a:r>
              <a:rPr lang="en-US" altLang="zh-CN" sz="2400" dirty="0">
                <a:latin typeface="Arial Regular" panose="020B0604020202090204" charset="0"/>
                <a:cs typeface="Arial Regular" panose="020B0604020202090204" charset="0"/>
              </a:rPr>
              <a:t>?</a:t>
            </a:r>
            <a:endParaRPr lang="en-US" altLang="zh-CN" sz="2400" dirty="0">
              <a:latin typeface="Arial Regular" panose="020B0604020202090204" charset="0"/>
              <a:cs typeface="Arial Regular" panose="020B0604020202090204" charset="0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latin typeface="Arial Regular" panose="020B0604020202090204" charset="0"/>
                <a:cs typeface="Arial Regular" panose="020B0604020202090204" charset="0"/>
              </a:rPr>
              <a:t>Is the BEST program used by EDNA2 open source?</a:t>
            </a:r>
            <a:endParaRPr lang="en-US" altLang="zh-CN" sz="2400" dirty="0">
              <a:latin typeface="Arial Regular" panose="020B0604020202090204" charset="0"/>
              <a:cs typeface="Arial Regular" panose="020B06040202020902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06225" y="1049058"/>
            <a:ext cx="71617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solidFill>
                  <a:srgbClr val="0070C0"/>
                </a:solidFill>
                <a:latin typeface="Arial Black" panose="020B0A04020102020204" pitchFamily="34" charset="0"/>
              </a:rPr>
              <a:t>Thank you for your attention! </a:t>
            </a:r>
            <a:endParaRPr lang="zh-CN" altLang="en-US" sz="3200" dirty="0">
              <a:solidFill>
                <a:srgbClr val="0070C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07160" y="2201545"/>
            <a:ext cx="6302375" cy="31324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Arial" panose="020B0604020202090204" pitchFamily="34" charset="0"/>
                <a:cs typeface="Arial" panose="020B0604020202090204" pitchFamily="34" charset="0"/>
              </a:rPr>
              <a:t>Acknowledgments: </a:t>
            </a:r>
            <a:endParaRPr lang="en-US" altLang="zh-CN" b="1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 dirty="0">
                <a:latin typeface="Arial" panose="020B0604020202090204" pitchFamily="34" charset="0"/>
                <a:cs typeface="Arial" panose="020B0604020202090204" pitchFamily="34" charset="0"/>
              </a:rPr>
              <a:t>- Shanghai </a:t>
            </a:r>
            <a:r>
              <a:rPr lang="en-US" altLang="zh-CN" dirty="0" err="1">
                <a:latin typeface="Arial" panose="020B0604020202090204" pitchFamily="34" charset="0"/>
                <a:cs typeface="Arial" panose="020B0604020202090204" pitchFamily="34" charset="0"/>
              </a:rPr>
              <a:t>Sychrontron</a:t>
            </a:r>
            <a:r>
              <a:rPr lang="en-US" altLang="zh-CN" dirty="0">
                <a:latin typeface="Arial" panose="020B0604020202090204" pitchFamily="34" charset="0"/>
                <a:cs typeface="Arial" panose="020B0604020202090204" pitchFamily="34" charset="0"/>
              </a:rPr>
              <a:t> Radiation Facility </a:t>
            </a:r>
            <a:endParaRPr lang="en-US" altLang="zh-CN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 dirty="0">
                <a:latin typeface="Arial" panose="020B0604020202090204" pitchFamily="34" charset="0"/>
                <a:cs typeface="Arial" panose="020B0604020202090204" pitchFamily="34" charset="0"/>
              </a:rPr>
              <a:t>- Mikel </a:t>
            </a:r>
            <a:r>
              <a:rPr lang="en-US" altLang="zh-CN" dirty="0" err="1">
                <a:latin typeface="Arial" panose="020B0604020202090204" pitchFamily="34" charset="0"/>
                <a:cs typeface="Arial" panose="020B0604020202090204" pitchFamily="34" charset="0"/>
              </a:rPr>
              <a:t>Eguiraun</a:t>
            </a:r>
            <a:r>
              <a:rPr lang="en-US" altLang="zh-CN" dirty="0">
                <a:latin typeface="Arial" panose="020B0604020202090204" pitchFamily="34" charset="0"/>
                <a:cs typeface="Arial" panose="020B0604020202090204" pitchFamily="34" charset="0"/>
              </a:rPr>
              <a:t> and Jie Nan from  MAX IV</a:t>
            </a:r>
            <a:endParaRPr lang="en-US" altLang="zh-CN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 dirty="0">
                <a:latin typeface="Arial" panose="020B0604020202090204" pitchFamily="34" charset="0"/>
                <a:cs typeface="Arial" panose="020B0604020202090204" pitchFamily="34" charset="0"/>
              </a:rPr>
              <a:t>-- </a:t>
            </a:r>
            <a:r>
              <a:rPr lang="en-US" altLang="zh-CN" dirty="0" err="1">
                <a:latin typeface="Arial" panose="020B0604020202090204" pitchFamily="34" charset="0"/>
                <a:cs typeface="Arial" panose="020B0604020202090204" pitchFamily="34" charset="0"/>
              </a:rPr>
              <a:t>Letícia</a:t>
            </a:r>
            <a:r>
              <a:rPr lang="en-US" altLang="zh-CN" dirty="0">
                <a:latin typeface="Arial" panose="020B0604020202090204" pitchFamily="34" charset="0"/>
                <a:cs typeface="Arial" panose="020B0604020202090204" pitchFamily="34" charset="0"/>
              </a:rPr>
              <a:t> G. </a:t>
            </a:r>
            <a:r>
              <a:rPr lang="en-US" altLang="zh-CN" dirty="0" err="1">
                <a:latin typeface="Arial" panose="020B0604020202090204" pitchFamily="34" charset="0"/>
                <a:cs typeface="Arial" panose="020B0604020202090204" pitchFamily="34" charset="0"/>
              </a:rPr>
              <a:t>Capovilla</a:t>
            </a:r>
            <a:r>
              <a:rPr lang="en-US" altLang="zh-CN" dirty="0">
                <a:latin typeface="Arial" panose="020B0604020202090204" pitchFamily="34" charset="0"/>
                <a:cs typeface="Arial" panose="020B0604020202090204" pitchFamily="34" charset="0"/>
              </a:rPr>
              <a:t> from LNLS </a:t>
            </a:r>
            <a:endParaRPr lang="en-US" altLang="zh-CN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 dirty="0">
                <a:latin typeface="Arial" panose="020B0604020202090204" pitchFamily="34" charset="0"/>
                <a:cs typeface="Arial" panose="020B0604020202090204" pitchFamily="34" charset="0"/>
              </a:rPr>
              <a:t>-  Arinax, </a:t>
            </a:r>
            <a:r>
              <a:rPr lang="en-US" altLang="zh-CN" dirty="0" err="1">
                <a:latin typeface="Arial" panose="020B0604020202090204" pitchFamily="34" charset="0"/>
                <a:cs typeface="Arial" panose="020B0604020202090204" pitchFamily="34" charset="0"/>
              </a:rPr>
              <a:t>Dectris</a:t>
            </a:r>
            <a:r>
              <a:rPr lang="en-US" altLang="zh-CN" dirty="0">
                <a:latin typeface="Arial" panose="020B0604020202090204" pitchFamily="34" charset="0"/>
                <a:cs typeface="Arial" panose="020B0604020202090204" pitchFamily="34" charset="0"/>
              </a:rPr>
              <a:t>, Rigaku, </a:t>
            </a:r>
            <a:r>
              <a:rPr lang="en-US" altLang="zh-CN" dirty="0" err="1">
                <a:latin typeface="Arial" panose="020B0604020202090204" pitchFamily="34" charset="0"/>
                <a:cs typeface="Arial" panose="020B0604020202090204" pitchFamily="34" charset="0"/>
              </a:rPr>
              <a:t>Irelec</a:t>
            </a:r>
            <a:endParaRPr lang="en-US" altLang="zh-CN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 dirty="0">
                <a:latin typeface="Arial" panose="020B0604020202090204" pitchFamily="34" charset="0"/>
                <a:cs typeface="Arial" panose="020B0604020202090204" pitchFamily="34" charset="0"/>
              </a:rPr>
              <a:t>-  </a:t>
            </a:r>
            <a:r>
              <a:rPr lang="en-US" altLang="zh-CN" dirty="0" err="1">
                <a:latin typeface="Arial" panose="020B0604020202090204" pitchFamily="34" charset="0"/>
                <a:cs typeface="Arial" panose="020B0604020202090204" pitchFamily="34" charset="0"/>
              </a:rPr>
              <a:t>MXCuBE</a:t>
            </a:r>
            <a:r>
              <a:rPr lang="en-US" altLang="zh-CN" dirty="0">
                <a:latin typeface="Arial" panose="020B0604020202090204" pitchFamily="34" charset="0"/>
                <a:cs typeface="Arial" panose="020B0604020202090204" pitchFamily="34" charset="0"/>
              </a:rPr>
              <a:t> community. </a:t>
            </a:r>
            <a:endParaRPr lang="zh-CN" altLang="en-US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03"/>
    </mc:Choice>
    <mc:Fallback>
      <p:transition spd="slow" advTm="1590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Shanghai Synchrotron Radiation Facility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3409" y="1777684"/>
            <a:ext cx="5199412" cy="45650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39" y="4518931"/>
            <a:ext cx="3295176" cy="182382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71739" y="1777684"/>
            <a:ext cx="3295176" cy="25838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C00000"/>
                </a:solidFill>
                <a:latin typeface="Arial Black" panose="020B0A04020102020204" pitchFamily="34" charset="0"/>
              </a:rPr>
              <a:t>SSRF Ring Parameters</a:t>
            </a:r>
            <a:endParaRPr lang="en-US" altLang="zh-CN" sz="1600" dirty="0">
              <a:solidFill>
                <a:srgbClr val="C00000"/>
              </a:solidFill>
              <a:latin typeface="Arial Black" panose="020B0A040201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C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Electron Energy</a:t>
            </a:r>
            <a:r>
              <a:rPr lang="zh-CN" altLang="en-US" sz="1600" dirty="0">
                <a:solidFill>
                  <a:srgbClr val="C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：</a:t>
            </a:r>
            <a:r>
              <a:rPr lang="en-US" altLang="zh-CN" sz="1600" dirty="0">
                <a:solidFill>
                  <a:srgbClr val="C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3.5 GeV</a:t>
            </a:r>
            <a:endParaRPr lang="en-US" altLang="zh-CN" sz="1600" dirty="0">
              <a:solidFill>
                <a:srgbClr val="C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C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Electron Current:  300 mA</a:t>
            </a:r>
            <a:endParaRPr lang="en-US" altLang="zh-CN" sz="1600" dirty="0">
              <a:solidFill>
                <a:srgbClr val="C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C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Circumference:     432 m</a:t>
            </a:r>
            <a:endParaRPr lang="en-US" altLang="zh-CN" sz="1600" dirty="0">
              <a:solidFill>
                <a:srgbClr val="C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C0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Straight sections:  20</a:t>
            </a:r>
            <a:endParaRPr lang="en-US" altLang="zh-CN" sz="1600" dirty="0">
              <a:solidFill>
                <a:srgbClr val="C0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 rot="1078701">
            <a:off x="5482612" y="2877654"/>
            <a:ext cx="2729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>
                <a:solidFill>
                  <a:srgbClr val="FF0000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Soft X-ray Free Electron Laser</a:t>
            </a:r>
            <a:endParaRPr lang="en-US" dirty="0"/>
          </a:p>
        </p:txBody>
      </p:sp>
      <p:sp>
        <p:nvSpPr>
          <p:cNvPr id="8" name="文本框 7"/>
          <p:cNvSpPr txBox="1"/>
          <p:nvPr/>
        </p:nvSpPr>
        <p:spPr>
          <a:xfrm rot="19556272">
            <a:off x="3496924" y="2383992"/>
            <a:ext cx="2885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 Black" panose="020B0A04020102020204" pitchFamily="34" charset="0"/>
              </a:rPr>
              <a:t>Hard X-ray Free Electron Laser</a:t>
            </a:r>
            <a:endParaRPr lang="en-US" sz="12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 rot="1078701">
            <a:off x="5809833" y="3649655"/>
            <a:ext cx="2729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>
                <a:solidFill>
                  <a:srgbClr val="FF0000"/>
                </a:solidFill>
                <a:latin typeface="Arial Black" panose="020B0A04020102020204" pitchFamily="34" charset="0"/>
              </a:defRPr>
            </a:lvl1pPr>
          </a:lstStyle>
          <a:p>
            <a:pPr algn="ctr"/>
            <a:r>
              <a:rPr lang="en-US" dirty="0"/>
              <a:t>SSRF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09"/>
    </mc:Choice>
    <mc:Fallback>
      <p:transition spd="slow" advTm="1770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268" y="3429000"/>
            <a:ext cx="4531660" cy="3006832"/>
          </a:xfrm>
          <a:prstGeom prst="rect">
            <a:avLst/>
          </a:prstGeom>
        </p:spPr>
      </p:pic>
      <p:pic>
        <p:nvPicPr>
          <p:cNvPr id="4" name="图片 3" descr="location.jp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994" y="3483651"/>
            <a:ext cx="3731736" cy="3008062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20614" y="233299"/>
            <a:ext cx="8302771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National Facility for Protein Science . Shanghai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62957" y="1109294"/>
            <a:ext cx="7418083" cy="2125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accent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NFPS passed the National Acceptance Review, and formally opened to the users in July 2015.</a:t>
            </a:r>
            <a:endParaRPr lang="en-US" altLang="zh-CN" dirty="0">
              <a:solidFill>
                <a:schemeClr val="accent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marL="447675" indent="-44767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i="0" dirty="0">
                <a:solidFill>
                  <a:schemeClr val="accent1"/>
                </a:solidFill>
                <a:effectLst/>
                <a:latin typeface="Arial" panose="020B0604020202090204" pitchFamily="34" charset="0"/>
                <a:cs typeface="Arial" panose="020B0604020202090204" pitchFamily="34" charset="0"/>
              </a:rPr>
              <a:t>NFPS is composed of 9 technology systems with state-of-the-art instruments in its </a:t>
            </a:r>
            <a:r>
              <a:rPr lang="en-US" altLang="zh-CN" i="0" dirty="0" err="1">
                <a:solidFill>
                  <a:schemeClr val="accent1"/>
                </a:solidFill>
                <a:effectLst/>
                <a:latin typeface="Arial" panose="020B0604020202090204" pitchFamily="34" charset="0"/>
                <a:cs typeface="Arial" panose="020B0604020202090204" pitchFamily="34" charset="0"/>
              </a:rPr>
              <a:t>Haike</a:t>
            </a:r>
            <a:r>
              <a:rPr lang="en-US" altLang="zh-CN" i="0" dirty="0">
                <a:solidFill>
                  <a:schemeClr val="accent1"/>
                </a:solidFill>
                <a:effectLst/>
                <a:latin typeface="Arial" panose="020B0604020202090204" pitchFamily="34" charset="0"/>
                <a:cs typeface="Arial" panose="020B0604020202090204" pitchFamily="34" charset="0"/>
              </a:rPr>
              <a:t> Road Campus and 5 Beamlines within the Shanghai Synchrotron Radiation Facility.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783"/>
    </mc:Choice>
    <mc:Fallback>
      <p:transition spd="slow" advTm="2678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20614" y="233299"/>
            <a:ext cx="8302771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dirty="0">
                <a:latin typeface="Arial Black" panose="020B0A04020102020204" pitchFamily="34" charset="0"/>
              </a:rPr>
              <a:t>MX Beamlines at SSRF</a:t>
            </a:r>
            <a:endParaRPr lang="zh-CN" altLang="en-US" sz="3600" dirty="0">
              <a:latin typeface="Arial Black" panose="020B0A040201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8813" y="1996764"/>
            <a:ext cx="677108" cy="369428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vert="eaVert" wrap="none" rtlCol="0">
            <a:spAutoFit/>
          </a:bodyPr>
          <a:lstStyle/>
          <a:p>
            <a:r>
              <a:rPr lang="en-US" altLang="zh-CN" sz="3200" dirty="0">
                <a:latin typeface="Arial Black" panose="020B0A04020102020204" pitchFamily="34" charset="0"/>
              </a:rPr>
              <a:t>6 MX Beamlines</a:t>
            </a:r>
            <a:endParaRPr lang="zh-CN" altLang="en-US" sz="3200" dirty="0">
              <a:latin typeface="Arial Black" panose="020B0A04020102020204" pitchFamily="34" charset="0"/>
            </a:endParaRPr>
          </a:p>
        </p:txBody>
      </p:sp>
      <p:cxnSp>
        <p:nvCxnSpPr>
          <p:cNvPr id="12" name="直接连接符 11"/>
          <p:cNvCxnSpPr>
            <a:stCxn id="7" idx="3"/>
            <a:endCxn id="13" idx="1"/>
          </p:cNvCxnSpPr>
          <p:nvPr/>
        </p:nvCxnSpPr>
        <p:spPr>
          <a:xfrm flipV="1">
            <a:off x="1315921" y="1918269"/>
            <a:ext cx="1246259" cy="1925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562180" y="1656659"/>
            <a:ext cx="1459054" cy="5232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C00000"/>
                </a:solidFill>
                <a:latin typeface="Arial Black" panose="020B0A04020102020204" pitchFamily="34" charset="0"/>
              </a:rPr>
              <a:t>BL17B</a:t>
            </a:r>
            <a:endParaRPr lang="en-US" altLang="zh-CN" sz="2800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432337" y="2357871"/>
            <a:ext cx="1718740" cy="5232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C00000"/>
                </a:solidFill>
                <a:latin typeface="Arial Black" panose="020B0A04020102020204" pitchFamily="34" charset="0"/>
              </a:rPr>
              <a:t>BL18U1</a:t>
            </a:r>
            <a:endParaRPr lang="en-US" altLang="zh-CN" sz="2800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432337" y="3085320"/>
            <a:ext cx="1718740" cy="5232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C00000"/>
                </a:solidFill>
                <a:latin typeface="Arial Black" panose="020B0A04020102020204" pitchFamily="34" charset="0"/>
              </a:rPr>
              <a:t>BL19U1</a:t>
            </a:r>
            <a:endParaRPr lang="en-US" altLang="zh-CN" sz="2800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432337" y="4059349"/>
            <a:ext cx="1818126" cy="5232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latin typeface="Arial Black" panose="020B0A04020102020204" pitchFamily="34" charset="0"/>
              </a:rPr>
              <a:t>BL17UM</a:t>
            </a:r>
            <a:endParaRPr lang="en-US" altLang="zh-CN" sz="2800" dirty="0">
              <a:latin typeface="Arial Black" panose="020B0A040201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482031" y="4956891"/>
            <a:ext cx="1718740" cy="5232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2060"/>
                </a:solidFill>
                <a:latin typeface="Arial Black" panose="020B0A04020102020204" pitchFamily="34" charset="0"/>
              </a:rPr>
              <a:t>BL02U1</a:t>
            </a:r>
            <a:endParaRPr lang="en-US" altLang="zh-CN" sz="2800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482031" y="5787495"/>
            <a:ext cx="1718740" cy="5232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2060"/>
                </a:solidFill>
                <a:latin typeface="Arial Black" panose="020B0A04020102020204" pitchFamily="34" charset="0"/>
              </a:rPr>
              <a:t>BL10U1</a:t>
            </a:r>
            <a:endParaRPr lang="en-US" altLang="zh-CN" sz="2800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23" name="直接连接符 22"/>
          <p:cNvCxnSpPr>
            <a:stCxn id="7" idx="3"/>
            <a:endCxn id="17" idx="1"/>
          </p:cNvCxnSpPr>
          <p:nvPr/>
        </p:nvCxnSpPr>
        <p:spPr>
          <a:xfrm flipV="1">
            <a:off x="1315921" y="2619481"/>
            <a:ext cx="1116416" cy="1224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7" idx="3"/>
            <a:endCxn id="18" idx="1"/>
          </p:cNvCxnSpPr>
          <p:nvPr/>
        </p:nvCxnSpPr>
        <p:spPr>
          <a:xfrm flipV="1">
            <a:off x="1315921" y="3346930"/>
            <a:ext cx="1116416" cy="496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7" idx="3"/>
            <a:endCxn id="19" idx="1"/>
          </p:cNvCxnSpPr>
          <p:nvPr/>
        </p:nvCxnSpPr>
        <p:spPr>
          <a:xfrm>
            <a:off x="1315921" y="3843905"/>
            <a:ext cx="1116416" cy="477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7" idx="3"/>
            <a:endCxn id="21" idx="1"/>
          </p:cNvCxnSpPr>
          <p:nvPr/>
        </p:nvCxnSpPr>
        <p:spPr>
          <a:xfrm>
            <a:off x="1315921" y="3843905"/>
            <a:ext cx="1166110" cy="1374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stCxn id="7" idx="3"/>
            <a:endCxn id="22" idx="1"/>
          </p:cNvCxnSpPr>
          <p:nvPr/>
        </p:nvCxnSpPr>
        <p:spPr>
          <a:xfrm>
            <a:off x="1315921" y="3843905"/>
            <a:ext cx="1166110" cy="2205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5014719" y="2357871"/>
            <a:ext cx="1502334" cy="5232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latin typeface="Arial Black" panose="020B0A04020102020204" pitchFamily="34" charset="0"/>
              </a:defRPr>
            </a:lvl1pPr>
          </a:lstStyle>
          <a:p>
            <a:r>
              <a:rPr lang="en-US" altLang="zh-CN" dirty="0"/>
              <a:t>NFPSS</a:t>
            </a:r>
            <a:endParaRPr lang="zh-CN" altLang="en-US" dirty="0"/>
          </a:p>
        </p:txBody>
      </p:sp>
      <p:cxnSp>
        <p:nvCxnSpPr>
          <p:cNvPr id="40" name="直接连接符 39"/>
          <p:cNvCxnSpPr>
            <a:stCxn id="13" idx="3"/>
            <a:endCxn id="38" idx="1"/>
          </p:cNvCxnSpPr>
          <p:nvPr/>
        </p:nvCxnSpPr>
        <p:spPr>
          <a:xfrm>
            <a:off x="4021234" y="1918269"/>
            <a:ext cx="993485" cy="701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17" idx="3"/>
            <a:endCxn id="38" idx="1"/>
          </p:cNvCxnSpPr>
          <p:nvPr/>
        </p:nvCxnSpPr>
        <p:spPr>
          <a:xfrm>
            <a:off x="4151077" y="2619481"/>
            <a:ext cx="8636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18" idx="3"/>
            <a:endCxn id="38" idx="1"/>
          </p:cNvCxnSpPr>
          <p:nvPr/>
        </p:nvCxnSpPr>
        <p:spPr>
          <a:xfrm flipV="1">
            <a:off x="4151077" y="2619481"/>
            <a:ext cx="863642" cy="7274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4716089" y="3843905"/>
            <a:ext cx="2099593" cy="95410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latin typeface="Arial Black" panose="020B0A04020102020204" pitchFamily="34" charset="0"/>
              </a:defRPr>
            </a:lvl1pPr>
          </a:lstStyle>
          <a:p>
            <a:r>
              <a:rPr lang="en-US" altLang="zh-CN" dirty="0"/>
              <a:t>Shanghai Tech</a:t>
            </a:r>
            <a:endParaRPr lang="zh-CN" altLang="en-US" dirty="0"/>
          </a:p>
        </p:txBody>
      </p:sp>
      <p:cxnSp>
        <p:nvCxnSpPr>
          <p:cNvPr id="50" name="直接连接符 49"/>
          <p:cNvCxnSpPr>
            <a:stCxn id="19" idx="3"/>
            <a:endCxn id="48" idx="1"/>
          </p:cNvCxnSpPr>
          <p:nvPr/>
        </p:nvCxnSpPr>
        <p:spPr>
          <a:xfrm>
            <a:off x="4250463" y="4320959"/>
            <a:ext cx="4656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4694300" y="5211390"/>
            <a:ext cx="2099593" cy="5232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latin typeface="Arial Black" panose="020B0A04020102020204" pitchFamily="34" charset="0"/>
              </a:defRPr>
            </a:lvl1pPr>
          </a:lstStyle>
          <a:p>
            <a:r>
              <a:rPr lang="en-US" altLang="zh-CN" dirty="0">
                <a:solidFill>
                  <a:srgbClr val="002060"/>
                </a:solidFill>
              </a:rPr>
              <a:t>SSRF</a:t>
            </a:r>
            <a:endParaRPr lang="zh-CN" altLang="en-US" dirty="0">
              <a:solidFill>
                <a:srgbClr val="002060"/>
              </a:solidFill>
            </a:endParaRPr>
          </a:p>
        </p:txBody>
      </p:sp>
      <p:cxnSp>
        <p:nvCxnSpPr>
          <p:cNvPr id="54" name="直接连接符 53"/>
          <p:cNvCxnSpPr>
            <a:stCxn id="21" idx="3"/>
            <a:endCxn id="52" idx="1"/>
          </p:cNvCxnSpPr>
          <p:nvPr/>
        </p:nvCxnSpPr>
        <p:spPr>
          <a:xfrm>
            <a:off x="4200771" y="5218501"/>
            <a:ext cx="493529" cy="2544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22" idx="3"/>
            <a:endCxn id="52" idx="1"/>
          </p:cNvCxnSpPr>
          <p:nvPr/>
        </p:nvCxnSpPr>
        <p:spPr>
          <a:xfrm flipV="1">
            <a:off x="4200771" y="5473000"/>
            <a:ext cx="493529" cy="576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7572394" y="2383653"/>
            <a:ext cx="677108" cy="192655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vert="eaVert" wrap="none" rtlCol="0">
            <a:spAutoFit/>
          </a:bodyPr>
          <a:lstStyle/>
          <a:p>
            <a:r>
              <a:rPr lang="en-US" altLang="zh-CN" sz="3200" dirty="0" err="1">
                <a:latin typeface="Arial Black" panose="020B0A04020102020204" pitchFamily="34" charset="0"/>
              </a:rPr>
              <a:t>MXCube</a:t>
            </a:r>
            <a:endParaRPr lang="zh-CN" altLang="en-US" sz="3200" dirty="0">
              <a:latin typeface="Arial Black" panose="020B0A04020102020204" pitchFamily="34" charset="0"/>
            </a:endParaRPr>
          </a:p>
        </p:txBody>
      </p:sp>
      <p:cxnSp>
        <p:nvCxnSpPr>
          <p:cNvPr id="65" name="直接连接符 64"/>
          <p:cNvCxnSpPr>
            <a:stCxn id="38" idx="3"/>
            <a:endCxn id="63" idx="1"/>
          </p:cNvCxnSpPr>
          <p:nvPr/>
        </p:nvCxnSpPr>
        <p:spPr>
          <a:xfrm>
            <a:off x="6517053" y="2619481"/>
            <a:ext cx="1055341" cy="7274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48" idx="3"/>
            <a:endCxn id="63" idx="1"/>
          </p:cNvCxnSpPr>
          <p:nvPr/>
        </p:nvCxnSpPr>
        <p:spPr>
          <a:xfrm flipV="1">
            <a:off x="6815682" y="3346930"/>
            <a:ext cx="756712" cy="974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783"/>
    </mc:Choice>
    <mc:Fallback>
      <p:transition spd="slow" advTm="2678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3600" dirty="0">
                <a:latin typeface="Arial Black" panose="020B0A04020102020204" pitchFamily="34" charset="0"/>
                <a:sym typeface="+mn-ea"/>
              </a:rPr>
              <a:t>MXCUBE Status </a:t>
            </a:r>
            <a:endParaRPr lang="en-US" altLang="zh-CN" sz="3600" dirty="0">
              <a:latin typeface="Arial Black" panose="020B0A04020102020204" pitchFamily="34" charset="0"/>
              <a:sym typeface="+mn-ea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3600" dirty="0">
                <a:latin typeface="Arial Regular" panose="020B0604020202090204" charset="0"/>
                <a:ea typeface="黑体" charset="0"/>
                <a:cs typeface="Arial Regular" panose="020B0604020202090204" charset="0"/>
              </a:rPr>
              <a:t>Version of </a:t>
            </a:r>
            <a:r>
              <a:rPr lang="en-US" altLang="zh-CN" sz="3600" dirty="0" err="1">
                <a:latin typeface="Arial Regular" panose="020B0604020202090204" charset="0"/>
                <a:ea typeface="黑体" charset="0"/>
                <a:cs typeface="Arial Regular" panose="020B0604020202090204" charset="0"/>
              </a:rPr>
              <a:t>mxcubecore</a:t>
            </a:r>
            <a:endParaRPr lang="en-US" altLang="zh-CN" sz="3600" dirty="0">
              <a:latin typeface="Arial Regular" panose="020B0604020202090204" charset="0"/>
              <a:ea typeface="黑体" charset="0"/>
              <a:cs typeface="Arial Regular" panose="020B060402020209020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3600" dirty="0">
                <a:latin typeface="Arial Regular" panose="020B0604020202090204" charset="0"/>
                <a:ea typeface="黑体" charset="0"/>
                <a:cs typeface="Arial Regular" panose="020B0604020202090204" charset="0"/>
              </a:rPr>
              <a:t>	BL17B  : version from 2022.2.23</a:t>
            </a:r>
            <a:endParaRPr lang="en-US" altLang="zh-CN" sz="3600" dirty="0">
              <a:latin typeface="Arial Regular" panose="020B0604020202090204" charset="0"/>
              <a:ea typeface="黑体" charset="0"/>
              <a:cs typeface="Arial Regular" panose="020B060402020209020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3600" dirty="0">
                <a:latin typeface="Arial Regular" panose="020B0604020202090204" charset="0"/>
                <a:ea typeface="黑体" charset="0"/>
                <a:cs typeface="Arial Regular" panose="020B0604020202090204" charset="0"/>
              </a:rPr>
              <a:t>	BL18U  : version from 2023.4.9</a:t>
            </a:r>
            <a:endParaRPr lang="en-US" altLang="zh-CN" sz="3600" dirty="0">
              <a:latin typeface="Arial Regular" panose="020B0604020202090204" charset="0"/>
              <a:ea typeface="黑体" charset="0"/>
              <a:cs typeface="Arial Regular" panose="020B060402020209020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3600" dirty="0">
                <a:latin typeface="Arial Regular" panose="020B0604020202090204" charset="0"/>
                <a:ea typeface="黑体" charset="0"/>
                <a:cs typeface="Arial Regular" panose="020B0604020202090204" charset="0"/>
              </a:rPr>
              <a:t>	BL19U1: version from 2023.4.9</a:t>
            </a:r>
            <a:endParaRPr lang="zh-CN" altLang="en-US" sz="3600" dirty="0">
              <a:latin typeface="Arial Regular" panose="020B0604020202090204" charset="0"/>
              <a:ea typeface="黑体" charset="0"/>
              <a:cs typeface="Arial Regular" panose="020B060402020209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27"/>
    </mc:Choice>
    <mc:Fallback>
      <p:transition spd="slow" advTm="23427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98257"/>
            <a:ext cx="7886700" cy="7608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3600" dirty="0">
                <a:latin typeface="Arial Black" panose="020B0A04020102020204" pitchFamily="34" charset="0"/>
                <a:sym typeface="+mn-ea"/>
              </a:rPr>
              <a:t>MXCUBE Status </a:t>
            </a:r>
            <a:endParaRPr lang="en-US" altLang="zh-CN" sz="3600" dirty="0">
              <a:latin typeface="Arial Black" panose="020B0A04020102020204" pitchFamily="34" charset="0"/>
              <a:sym typeface="+mn-ea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28650" y="1557655"/>
            <a:ext cx="7886700" cy="1778000"/>
          </a:xfrm>
        </p:spPr>
        <p:txBody>
          <a:bodyPr/>
          <a:lstStyle/>
          <a:p>
            <a:r>
              <a:rPr lang="en-US" altLang="zh-CN" sz="2400" dirty="0">
                <a:latin typeface="Arial Regular" panose="020B0604020202090204" charset="0"/>
                <a:cs typeface="Arial Regular" panose="020B0604020202090204" charset="0"/>
              </a:rPr>
              <a:t>Other development</a:t>
            </a:r>
            <a:endParaRPr lang="en-US" altLang="zh-CN" sz="2400" dirty="0">
              <a:latin typeface="Arial Regular" panose="020B0604020202090204" charset="0"/>
              <a:cs typeface="Arial Regular" panose="020B0604020202090204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latin typeface="Arial Regular" panose="020B0604020202090204" charset="0"/>
                <a:cs typeface="Arial Regular" panose="020B0604020202090204" charset="0"/>
              </a:rPr>
              <a:t>Integrate Actor sample changer into </a:t>
            </a:r>
            <a:r>
              <a:rPr lang="en-US" altLang="zh-CN" sz="2400" dirty="0" err="1">
                <a:latin typeface="Arial Regular" panose="020B0604020202090204" charset="0"/>
                <a:cs typeface="Arial Regular" panose="020B0604020202090204" charset="0"/>
              </a:rPr>
              <a:t>mxcube</a:t>
            </a:r>
            <a:endParaRPr lang="en-US" altLang="zh-CN" sz="2400" dirty="0">
              <a:latin typeface="Arial Regular" panose="020B0604020202090204" charset="0"/>
              <a:cs typeface="Arial Regular" panose="020B0604020202090204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latin typeface="Arial Regular" panose="020B0604020202090204" charset="0"/>
                <a:cs typeface="Arial Regular" panose="020B0604020202090204" charset="0"/>
              </a:rPr>
              <a:t>Use EPICS to control the </a:t>
            </a:r>
            <a:r>
              <a:rPr lang="en-US" altLang="zh-CN" sz="2400">
                <a:latin typeface="Arial Regular" panose="020B0604020202090204" charset="0"/>
                <a:cs typeface="Arial Regular" panose="020B0604020202090204" charset="0"/>
              </a:rPr>
              <a:t>Pilatus detector</a:t>
            </a:r>
            <a:endParaRPr lang="zh-CN" altLang="en-US" dirty="0"/>
          </a:p>
        </p:txBody>
      </p:sp>
      <p:pic>
        <p:nvPicPr>
          <p:cNvPr id="4" name="图片 3" descr="图形用户界面&#10;&#10;描述已自动生成"/>
          <p:cNvPicPr>
            <a:picLocks noChangeAspect="1"/>
          </p:cNvPicPr>
          <p:nvPr/>
        </p:nvPicPr>
        <p:blipFill>
          <a:blip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166" y="3523611"/>
            <a:ext cx="4136137" cy="270052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78" y="3523611"/>
            <a:ext cx="4159722" cy="27028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27"/>
    </mc:Choice>
    <mc:Fallback>
      <p:transition spd="slow" advTm="2342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68873"/>
            <a:ext cx="7886700" cy="63240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lvl="0" algn="ctr">
              <a:buClrTx/>
              <a:buSzTx/>
              <a:buFontTx/>
            </a:pPr>
            <a:r>
              <a:rPr lang="en-US" altLang="zh-CN" sz="3600" dirty="0">
                <a:latin typeface="Arial Black" panose="020B0A04020102020204" pitchFamily="34" charset="0"/>
                <a:sym typeface="+mn-ea"/>
              </a:rPr>
              <a:t>MXCUBE Status </a:t>
            </a:r>
            <a:endParaRPr lang="en-US" altLang="zh-CN" sz="3600" dirty="0">
              <a:latin typeface="Arial Black" panose="020B0A04020102020204" pitchFamily="34" charset="0"/>
              <a:sym typeface="+mn-ea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43510" y="1630680"/>
            <a:ext cx="6006465" cy="13798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000" dirty="0">
                <a:latin typeface="Arial Regular" panose="020B0604020202090204" charset="0"/>
                <a:cs typeface="Arial Regular" panose="020B0604020202090204" charset="0"/>
              </a:rPr>
              <a:t>Other development</a:t>
            </a:r>
            <a:endParaRPr lang="en-US" altLang="zh-CN" sz="2000" dirty="0">
              <a:latin typeface="Arial Regular" panose="020B0604020202090204" charset="0"/>
              <a:cs typeface="Arial Regular" panose="020B0604020202090204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latin typeface="Arial Regular" panose="020B0604020202090204" charset="0"/>
                <a:cs typeface="Arial Regular" panose="020B0604020202090204" charset="0"/>
              </a:rPr>
              <a:t>Auto update diffraction pattern in </a:t>
            </a:r>
            <a:r>
              <a:rPr lang="en-US" altLang="zh-CN" sz="2000" dirty="0" err="1">
                <a:latin typeface="Arial Regular" panose="020B0604020202090204" charset="0"/>
                <a:cs typeface="Arial Regular" panose="020B0604020202090204" charset="0"/>
              </a:rPr>
              <a:t>adxv</a:t>
            </a:r>
            <a:r>
              <a:rPr lang="en-US" altLang="zh-CN" sz="2000" dirty="0">
                <a:latin typeface="Arial Regular" panose="020B0604020202090204" charset="0"/>
                <a:cs typeface="Arial Regular" panose="020B0604020202090204" charset="0"/>
              </a:rPr>
              <a:t> / </a:t>
            </a:r>
            <a:r>
              <a:rPr lang="en-US" altLang="zh-CN" sz="2000" dirty="0" err="1">
                <a:latin typeface="Arial Regular" panose="020B0604020202090204" charset="0"/>
                <a:cs typeface="Arial Regular" panose="020B0604020202090204" charset="0"/>
              </a:rPr>
              <a:t>Braggy</a:t>
            </a:r>
            <a:endParaRPr lang="en-US" altLang="zh-CN" sz="2000" dirty="0">
              <a:latin typeface="Arial Regular" panose="020B0604020202090204" charset="0"/>
              <a:cs typeface="Arial Regular" panose="020B0604020202090204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latin typeface="Arial Regular" panose="020B0604020202090204" charset="0"/>
                <a:cs typeface="Arial Regular" panose="020B0604020202090204" charset="0"/>
              </a:rPr>
              <a:t>Deploy four types of auto processing pipeline</a:t>
            </a:r>
            <a:endParaRPr lang="en-US" altLang="zh-CN" sz="2000" dirty="0">
              <a:latin typeface="Arial Regular" panose="020B0604020202090204" charset="0"/>
              <a:cs typeface="Arial Regular" panose="020B0604020202090204" charset="0"/>
            </a:endParaRPr>
          </a:p>
        </p:txBody>
      </p:sp>
      <p:pic>
        <p:nvPicPr>
          <p:cNvPr id="83" name="图片 8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05" y="3688080"/>
            <a:ext cx="8018145" cy="3000375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232768" y="1392501"/>
            <a:ext cx="2536742" cy="18564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27"/>
    </mc:Choice>
    <mc:Fallback>
      <p:transition spd="slow" advTm="2342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59323"/>
            <a:ext cx="7886700" cy="63240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lvl="0" algn="ctr">
              <a:buClrTx/>
              <a:buSzTx/>
              <a:buFontTx/>
            </a:pPr>
            <a:r>
              <a:rPr lang="en-US" altLang="zh-CN" sz="3600" dirty="0">
                <a:latin typeface="Arial Black" panose="020B0A04020102020204" pitchFamily="34" charset="0"/>
                <a:sym typeface="+mn-ea"/>
              </a:rPr>
              <a:t>MXCUBE Status </a:t>
            </a:r>
            <a:endParaRPr lang="en-US" altLang="zh-CN" sz="3600" dirty="0">
              <a:latin typeface="Arial Black" panose="020B0A04020102020204" pitchFamily="34" charset="0"/>
              <a:sym typeface="+mn-ea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742315" y="969010"/>
            <a:ext cx="8038465" cy="121793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2400" dirty="0">
                <a:latin typeface="Arial Regular" panose="020B0604020202090204" charset="0"/>
                <a:cs typeface="Arial Regular" panose="020B0604020202090204" charset="0"/>
              </a:rPr>
              <a:t>Other development</a:t>
            </a:r>
            <a:endParaRPr lang="en-US" altLang="zh-CN" sz="2400" dirty="0">
              <a:latin typeface="Arial Regular" panose="020B0604020202090204" charset="0"/>
              <a:cs typeface="Arial Regular" panose="020B0604020202090204" charset="0"/>
            </a:endParaRPr>
          </a:p>
          <a:p>
            <a:pPr lvl="1">
              <a:lnSpc>
                <a:spcPct val="100000"/>
              </a:lnSpc>
            </a:pPr>
            <a:r>
              <a:rPr lang="en-US" altLang="zh-CN" sz="2400" dirty="0">
                <a:latin typeface="Arial Regular" panose="020B0604020202090204" charset="0"/>
                <a:cs typeface="Arial Regular" panose="020B0604020202090204" charset="0"/>
              </a:rPr>
              <a:t>Use VMware virtual system to run </a:t>
            </a:r>
            <a:r>
              <a:rPr lang="en-US" altLang="zh-CN" sz="2400" dirty="0" err="1">
                <a:latin typeface="Arial Regular" panose="020B0604020202090204" charset="0"/>
                <a:cs typeface="Arial Regular" panose="020B0604020202090204" charset="0"/>
              </a:rPr>
              <a:t>mxcube</a:t>
            </a:r>
            <a:r>
              <a:rPr lang="en-US" altLang="zh-CN" sz="2400" dirty="0">
                <a:latin typeface="Arial Regular" panose="020B0604020202090204" charset="0"/>
                <a:cs typeface="Arial Regular" panose="020B0604020202090204" charset="0"/>
              </a:rPr>
              <a:t> and </a:t>
            </a:r>
            <a:r>
              <a:rPr lang="en-US" altLang="zh-CN" sz="2400" dirty="0" err="1">
                <a:latin typeface="Arial Regular" panose="020B0604020202090204" charset="0"/>
                <a:cs typeface="Arial Regular" panose="020B0604020202090204" charset="0"/>
              </a:rPr>
              <a:t>ispyb</a:t>
            </a:r>
            <a:r>
              <a:rPr lang="en-US" altLang="zh-CN" sz="2400" dirty="0">
                <a:latin typeface="Arial Regular" panose="020B0604020202090204" charset="0"/>
                <a:cs typeface="Arial Regular" panose="020B0604020202090204" charset="0"/>
              </a:rPr>
              <a:t>, take snapshot for insurance</a:t>
            </a:r>
            <a:endParaRPr lang="en-US" altLang="zh-CN" sz="2400" dirty="0">
              <a:latin typeface="Arial Regular" panose="020B0604020202090204" charset="0"/>
              <a:cs typeface="Arial Regular" panose="020B060402020209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05" y="2339975"/>
            <a:ext cx="7261225" cy="4321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27"/>
    </mc:Choice>
    <mc:Fallback>
      <p:transition spd="slow" advTm="23427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83758"/>
            <a:ext cx="7886700" cy="63240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lvl="0" algn="ctr">
              <a:buClrTx/>
              <a:buSzTx/>
              <a:buFontTx/>
            </a:pPr>
            <a:r>
              <a:rPr lang="en-US" altLang="zh-CN" sz="3600" dirty="0">
                <a:latin typeface="Arial Black" panose="020B0A04020102020204" pitchFamily="34" charset="0"/>
                <a:sym typeface="+mn-ea"/>
              </a:rPr>
              <a:t>MXCUBE Status </a:t>
            </a:r>
            <a:endParaRPr lang="en-US" altLang="zh-CN" sz="3600" dirty="0">
              <a:latin typeface="Arial Black" panose="020B0A04020102020204" pitchFamily="34" charset="0"/>
              <a:sym typeface="+mn-ea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8650" y="1341755"/>
            <a:ext cx="8054340" cy="4626610"/>
          </a:xfrm>
        </p:spPr>
        <p:txBody>
          <a:bodyPr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400" dirty="0">
                <a:latin typeface="Arial Regular" panose="020B0604020202090204" charset="0"/>
                <a:cs typeface="Arial Regular" panose="020B0604020202090204" charset="0"/>
              </a:rPr>
              <a:t>Cybersecurity</a:t>
            </a:r>
            <a:endParaRPr lang="en-US" sz="2400" dirty="0">
              <a:latin typeface="Arial Regular" panose="020B0604020202090204" charset="0"/>
              <a:cs typeface="Arial Regular" panose="020B0604020202090204" charset="0"/>
            </a:endParaRPr>
          </a:p>
          <a:p>
            <a:pPr lvl="1">
              <a:lnSpc>
                <a:spcPct val="200000"/>
              </a:lnSpc>
            </a:pPr>
            <a:r>
              <a:rPr lang="en-US" sz="2400" dirty="0">
                <a:latin typeface="Arial Regular" panose="020B0604020202090204" charset="0"/>
                <a:cs typeface="Arial Regular" panose="020B0604020202090204" charset="0"/>
              </a:rPr>
              <a:t>Most of servers in beamline only connect to the internal network.</a:t>
            </a:r>
            <a:endParaRPr lang="en-US" sz="2400" dirty="0">
              <a:latin typeface="Arial Regular" panose="020B0604020202090204" charset="0"/>
              <a:cs typeface="Arial Regular" panose="020B0604020202090204" charset="0"/>
            </a:endParaRPr>
          </a:p>
          <a:p>
            <a:pPr lvl="1">
              <a:lnSpc>
                <a:spcPct val="200000"/>
              </a:lnSpc>
            </a:pPr>
            <a:r>
              <a:rPr lang="en-US" altLang="zh-CN" sz="2400" dirty="0">
                <a:latin typeface="Arial Regular" panose="020B0604020202090204" charset="0"/>
                <a:cs typeface="Arial Regular" panose="020B0604020202090204" charset="0"/>
              </a:rPr>
              <a:t>Regular backs up users’ data.</a:t>
            </a:r>
            <a:endParaRPr lang="en-US" altLang="zh-CN" sz="2400" dirty="0">
              <a:latin typeface="Arial Regular" panose="020B0604020202090204" charset="0"/>
              <a:cs typeface="Arial Regular" panose="020B0604020202090204" charset="0"/>
            </a:endParaRPr>
          </a:p>
          <a:p>
            <a:pPr lvl="1">
              <a:lnSpc>
                <a:spcPct val="200000"/>
              </a:lnSpc>
            </a:pPr>
            <a:r>
              <a:rPr lang="en-US" sz="2400" dirty="0">
                <a:latin typeface="Arial Regular" panose="020B0604020202090204" charset="0"/>
                <a:cs typeface="Arial Regular" panose="020B0604020202090204" charset="0"/>
              </a:rPr>
              <a:t>Deploy </a:t>
            </a:r>
            <a:r>
              <a:rPr lang="en-US" sz="2400" dirty="0" err="1">
                <a:latin typeface="Arial Regular" panose="020B0604020202090204" charset="0"/>
                <a:cs typeface="Arial Regular" panose="020B0604020202090204" charset="0"/>
              </a:rPr>
              <a:t>mxcube</a:t>
            </a:r>
            <a:r>
              <a:rPr lang="en-US" sz="2400" dirty="0">
                <a:latin typeface="Arial Regular" panose="020B0604020202090204" charset="0"/>
                <a:cs typeface="Arial Regular" panose="020B0604020202090204" charset="0"/>
              </a:rPr>
              <a:t> and </a:t>
            </a:r>
            <a:r>
              <a:rPr lang="en-US" sz="2400" dirty="0" err="1">
                <a:latin typeface="Arial Regular" panose="020B0604020202090204" charset="0"/>
                <a:cs typeface="Arial Regular" panose="020B0604020202090204" charset="0"/>
              </a:rPr>
              <a:t>ispyb</a:t>
            </a:r>
            <a:r>
              <a:rPr lang="en-US" sz="2400" dirty="0">
                <a:latin typeface="Arial Regular" panose="020B0604020202090204" charset="0"/>
                <a:cs typeface="Arial Regular" panose="020B0604020202090204" charset="0"/>
              </a:rPr>
              <a:t> in virtual computer and regular takes snapshot.</a:t>
            </a:r>
            <a:endParaRPr lang="en-US" sz="2400" dirty="0">
              <a:latin typeface="Arial Regular" panose="020B0604020202090204" charset="0"/>
              <a:cs typeface="Arial Regular" panose="020B060402020209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27"/>
    </mc:Choice>
    <mc:Fallback>
      <p:transition spd="slow" advTm="23427"/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2858</Words>
  <Application>WPS 文字</Application>
  <PresentationFormat>全屏显示(4:3)</PresentationFormat>
  <Paragraphs>143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41" baseType="lpstr">
      <vt:lpstr>Arial</vt:lpstr>
      <vt:lpstr>宋体</vt:lpstr>
      <vt:lpstr>Wingdings</vt:lpstr>
      <vt:lpstr>Arial Black</vt:lpstr>
      <vt:lpstr>Arial Regular</vt:lpstr>
      <vt:lpstr>黑体</vt:lpstr>
      <vt:lpstr>汉仪中黑KW</vt:lpstr>
      <vt:lpstr>Calibri Light</vt:lpstr>
      <vt:lpstr>Helvetica Neue</vt:lpstr>
      <vt:lpstr>ui-sans-serif</vt:lpstr>
      <vt:lpstr>Roboto</vt:lpstr>
      <vt:lpstr>微软雅黑</vt:lpstr>
      <vt:lpstr>汉仪旗黑</vt:lpstr>
      <vt:lpstr>宋体</vt:lpstr>
      <vt:lpstr>Arial Unicode MS</vt:lpstr>
      <vt:lpstr>等线 Light</vt:lpstr>
      <vt:lpstr>汉仪中等线KW</vt:lpstr>
      <vt:lpstr>等线</vt:lpstr>
      <vt:lpstr>Calibri</vt:lpstr>
      <vt:lpstr>汉仪书宋二KW</vt:lpstr>
      <vt:lpstr>Thonburi</vt:lpstr>
      <vt:lpstr>苹方-简</vt:lpstr>
      <vt:lpstr>Wingdings</vt:lpstr>
      <vt:lpstr>ui-sans-serif</vt:lpstr>
      <vt:lpstr>Office 主题​​</vt:lpstr>
      <vt:lpstr>Status of NFPSS MX Beamlines at SSRF</vt:lpstr>
      <vt:lpstr>Shanghai Synchrotron Radiation Facility</vt:lpstr>
      <vt:lpstr>National Facility for Protein Science . Shanghai</vt:lpstr>
      <vt:lpstr>MX Beamlines at SSRF</vt:lpstr>
      <vt:lpstr>MXCUBE Status </vt:lpstr>
      <vt:lpstr>MXCUBE Status </vt:lpstr>
      <vt:lpstr>MXCUBE Status </vt:lpstr>
      <vt:lpstr>MXCUBE Status </vt:lpstr>
      <vt:lpstr>MXCUBE Status </vt:lpstr>
      <vt:lpstr>Developments since last meeting</vt:lpstr>
      <vt:lpstr>Developments since last meeting</vt:lpstr>
      <vt:lpstr>Developments since last meeting</vt:lpstr>
      <vt:lpstr>Developments since last meeting</vt:lpstr>
      <vt:lpstr>Plans for the next six months</vt:lpstr>
      <vt:lpstr>Question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Status of NFPS MX Beamlines at SSRF</dc:title>
  <dc:creator>NTKO</dc:creator>
  <cp:lastModifiedBy>qin</cp:lastModifiedBy>
  <cp:revision>310</cp:revision>
  <dcterms:created xsi:type="dcterms:W3CDTF">2024-05-27T15:26:50Z</dcterms:created>
  <dcterms:modified xsi:type="dcterms:W3CDTF">2024-05-27T15:26:50Z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1642E144FF10775D23A65466F6515C05_43</vt:lpwstr>
  </property>
  <property fmtid="{D5CDD505-2E9C-101B-9397-08002B2CF9AE}" pid="3" name="KSOProductBuildVer">
    <vt:lpwstr>2052-6.7.1.8828</vt:lpwstr>
  </property>
</Properties>
</file>